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84" r:id="rId3"/>
    <p:sldId id="325" r:id="rId4"/>
    <p:sldId id="292" r:id="rId5"/>
    <p:sldId id="328" r:id="rId6"/>
    <p:sldId id="301" r:id="rId7"/>
    <p:sldId id="329" r:id="rId8"/>
    <p:sldId id="294" r:id="rId9"/>
    <p:sldId id="297" r:id="rId10"/>
    <p:sldId id="298" r:id="rId11"/>
    <p:sldId id="327" r:id="rId12"/>
    <p:sldId id="295" r:id="rId13"/>
    <p:sldId id="296" r:id="rId14"/>
    <p:sldId id="299" r:id="rId15"/>
    <p:sldId id="302" r:id="rId16"/>
    <p:sldId id="303" r:id="rId17"/>
    <p:sldId id="304" r:id="rId18"/>
    <p:sldId id="305" r:id="rId19"/>
    <p:sldId id="306" r:id="rId20"/>
    <p:sldId id="330" r:id="rId21"/>
    <p:sldId id="331" r:id="rId22"/>
    <p:sldId id="322" r:id="rId23"/>
    <p:sldId id="308" r:id="rId24"/>
    <p:sldId id="309" r:id="rId25"/>
    <p:sldId id="333" r:id="rId26"/>
    <p:sldId id="332" r:id="rId27"/>
    <p:sldId id="310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87" d="100"/>
          <a:sy n="87" d="100"/>
        </p:scale>
        <p:origin x="51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12/13/2022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8B29A6-AF6B-49BD-813C-0DBB07A6F925}" type="datetime1">
              <a:rPr lang="en-US" smtClean="0"/>
              <a:t>12/13/2022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43960" y="97683"/>
            <a:ext cx="36695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University of </a:t>
            </a:r>
            <a:r>
              <a:rPr lang="en-US" b="1" dirty="0" err="1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Basrah</a:t>
            </a:r>
            <a:endParaRPr lang="en-US" b="1" dirty="0">
              <a:solidFill>
                <a:srgbClr val="2F2B20"/>
              </a:solidFill>
              <a:latin typeface="Baskerville Old Face" pitchFamily="18" charset="0"/>
              <a:cs typeface="+mj-cs"/>
            </a:endParaRPr>
          </a:p>
          <a:p>
            <a:pPr>
              <a:defRPr/>
            </a:pPr>
            <a:r>
              <a:rPr lang="en-US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College of Nursing</a:t>
            </a:r>
          </a:p>
          <a:p>
            <a:pPr lvl="0" algn="ctr">
              <a:defRPr/>
            </a:pPr>
            <a:r>
              <a:rPr lang="en-US" b="1" dirty="0" smtClean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Fundamentals </a:t>
            </a:r>
            <a:r>
              <a:rPr lang="en-US" b="1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of Nursing Department</a:t>
            </a:r>
          </a:p>
          <a:p>
            <a:pPr lvl="0">
              <a:defRPr/>
            </a:pPr>
            <a:r>
              <a:rPr lang="en-US" b="1" dirty="0" smtClean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First Stage</a:t>
            </a:r>
            <a:endParaRPr lang="en-GB" b="1" dirty="0">
              <a:solidFill>
                <a:srgbClr val="2F2B20"/>
              </a:solidFill>
              <a:latin typeface="Baskerville Old Face" pitchFamily="18" charset="0"/>
              <a:cs typeface="+mj-cs"/>
            </a:endParaRPr>
          </a:p>
          <a:p>
            <a:pPr algn="ctr"/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97683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Baskerville Old Face" pitchFamily="18" charset="0"/>
              </a:rPr>
              <a:t>Vital Signs (Theory)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</a:rPr>
              <a:t>Pulse &amp; </a:t>
            </a: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</a:rPr>
              <a:t>Blood pressure </a:t>
            </a:r>
            <a:endParaRPr lang="en-US" sz="32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/>
              <a:t>Lecture </a:t>
            </a:r>
            <a:r>
              <a:rPr lang="en-US" sz="3200" b="1" dirty="0" smtClean="0"/>
              <a:t>3</a:t>
            </a:r>
          </a:p>
          <a:p>
            <a:pPr algn="ctr">
              <a:lnSpc>
                <a:spcPct val="150000"/>
              </a:lnSpc>
            </a:pP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32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7" y="67741"/>
            <a:ext cx="1659432" cy="11287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844516"/>
            <a:ext cx="4527057" cy="394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92" y="0"/>
            <a:ext cx="3568808" cy="244511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828801" y="280036"/>
            <a:ext cx="6515100" cy="823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Factors Affecting the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Pulse rate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799" y="1103788"/>
            <a:ext cx="1030623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  <a:cs typeface="+mj-cs"/>
              </a:rPr>
              <a:t> </a:t>
            </a:r>
            <a:endParaRPr lang="en-US" sz="2800" dirty="0" smtClean="0">
              <a:latin typeface="Baskerville Old Face" pitchFamily="18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Age: </a:t>
            </a:r>
            <a:r>
              <a:rPr lang="en-US" sz="3200" dirty="0">
                <a:latin typeface="Baskerville Old Face" pitchFamily="18" charset="0"/>
                <a:cs typeface="+mj-cs"/>
              </a:rPr>
              <a:t>Pulse rate decreases as a person ages due to decreased metabolic 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Gender: </a:t>
            </a:r>
            <a:r>
              <a:rPr lang="en-US" sz="3200" dirty="0">
                <a:latin typeface="Baskerville Old Face" pitchFamily="18" charset="0"/>
                <a:cs typeface="+mj-cs"/>
              </a:rPr>
              <a:t>Women on average have slightly higher pulse rates than men. </a:t>
            </a:r>
            <a:endParaRPr lang="en-US" sz="3200" b="1" dirty="0">
              <a:solidFill>
                <a:srgbClr val="FF0000"/>
              </a:solidFill>
              <a:latin typeface="Baskerville Old Face" pitchFamily="18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physical </a:t>
            </a: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activity: </a:t>
            </a:r>
            <a:r>
              <a:rPr lang="en-US" sz="3200" dirty="0">
                <a:latin typeface="Baskerville Old Face" pitchFamily="18" charset="0"/>
                <a:cs typeface="+mj-cs"/>
              </a:rPr>
              <a:t>The pulse rate increases with exercise. However, well conditioned athletes may have a significantly decreased pulse rate. This is due to greater efficiency and strength of the heart muscle from regular cardiovascular exercise.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Baskerville Old Face" pitchFamily="18" charset="0"/>
              <a:cs typeface="+mj-cs"/>
            </a:endParaRP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</a:t>
            </a: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92" y="-32207"/>
            <a:ext cx="3568808" cy="244511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377537" y="562985"/>
            <a:ext cx="6515100" cy="823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Factors Affecting the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Pulse rate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304799" y="1720721"/>
            <a:ext cx="9456718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. Fever: </a:t>
            </a:r>
            <a:r>
              <a:rPr lang="en-US" sz="2800" dirty="0" smtClean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An </a:t>
            </a:r>
            <a:r>
              <a:rPr lang="en-US" sz="2800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elevated body temperature causes increased pulse rate due to increased metabolic demands and compensatory mechanisms to increase heat loss.</a:t>
            </a:r>
            <a:endParaRPr lang="en-US" sz="2800" b="1" dirty="0" smtClean="0">
              <a:solidFill>
                <a:srgbClr val="2F2B20"/>
              </a:solidFill>
              <a:latin typeface="Baskerville Old Face" pitchFamily="18" charset="0"/>
              <a:cs typeface="+mj-cs"/>
            </a:endParaRP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. Stress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: </a:t>
            </a:r>
            <a:r>
              <a:rPr lang="en-US" sz="2800" dirty="0" smtClean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Increased </a:t>
            </a:r>
            <a:r>
              <a:rPr lang="en-US" sz="2800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levels of stress cause an increased pulse </a:t>
            </a:r>
            <a:r>
              <a:rPr lang="en-US" sz="2800" dirty="0" smtClean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rate. Such as pain</a:t>
            </a:r>
            <a:r>
              <a:rPr lang="en-US" sz="2800" dirty="0">
                <a:solidFill>
                  <a:srgbClr val="2F2B20"/>
                </a:solidFill>
                <a:latin typeface="Baskerville Old Face" pitchFamily="18" charset="0"/>
                <a:cs typeface="+mj-cs"/>
              </a:rPr>
              <a:t>, fear, and anxiety.</a:t>
            </a: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Disease:  </a:t>
            </a:r>
            <a:r>
              <a:rPr lang="en-US" sz="2800" dirty="0" smtClean="0">
                <a:latin typeface="Baskerville Old Face" pitchFamily="18" charset="0"/>
                <a:cs typeface="+mj-cs"/>
              </a:rPr>
              <a:t>Such as pneumonia, sepsis.</a:t>
            </a: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. Medications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: </a:t>
            </a:r>
            <a:r>
              <a:rPr lang="en-US" sz="2800" dirty="0" smtClean="0">
                <a:latin typeface="Baskerville Old Face" pitchFamily="18" charset="0"/>
                <a:cs typeface="+mj-cs"/>
              </a:rPr>
              <a:t>Some </a:t>
            </a:r>
            <a:r>
              <a:rPr lang="en-US" sz="2800" dirty="0">
                <a:latin typeface="Baskerville Old Face" pitchFamily="18" charset="0"/>
                <a:cs typeface="+mj-cs"/>
              </a:rPr>
              <a:t>medications increase a patient’s pulse rate and others decrease a patient’s pulse rate. </a:t>
            </a:r>
            <a:r>
              <a:rPr lang="en-US" sz="2800" dirty="0" smtClean="0">
                <a:latin typeface="Baskerville Old Face" pitchFamily="18" charset="0"/>
                <a:cs typeface="+mj-cs"/>
              </a:rPr>
              <a:t> </a:t>
            </a:r>
            <a:endParaRPr lang="en-US" sz="2800" dirty="0">
              <a:latin typeface="Baskerville Old Face" pitchFamily="18" charset="0"/>
              <a:cs typeface="+mj-cs"/>
            </a:endParaRPr>
          </a:p>
          <a:p>
            <a:pPr marL="114300" lvl="0">
              <a:spcBef>
                <a:spcPct val="20000"/>
              </a:spcBef>
              <a:buClr>
                <a:srgbClr val="A9A57C"/>
              </a:buClr>
            </a:pPr>
            <a:endParaRPr lang="en-US" sz="2400" dirty="0">
              <a:latin typeface="Baskerville Old Face" pitchFamily="18" charset="0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05714"/>
            <a:ext cx="114205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  <a:cs typeface="+mj-cs"/>
              </a:rPr>
              <a:t> </a:t>
            </a:r>
            <a:r>
              <a:rPr lang="en-US" sz="2800" dirty="0" smtClean="0">
                <a:latin typeface="Baskerville Old Face" pitchFamily="18" charset="0"/>
                <a:cs typeface="+mj-cs"/>
              </a:rPr>
              <a:t> </a:t>
            </a:r>
            <a:endParaRPr lang="en-US" sz="3200" dirty="0">
              <a:latin typeface="Baskerville Old Face" pitchFamily="18" charset="0"/>
              <a:cs typeface="+mj-cs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latin typeface="Baskerville Old Face" pitchFamily="18" charset="0"/>
              <a:cs typeface="+mj-cs"/>
            </a:endParaRP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</a:t>
            </a:r>
          </a:p>
          <a:p>
            <a:r>
              <a:rPr lang="en-US" sz="2400" dirty="0" smtClean="0">
                <a:latin typeface="Baskerville Old Face" pitchFamily="18" charset="0"/>
                <a:cs typeface="+mj-cs"/>
              </a:rPr>
              <a:t>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0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086" y="68257"/>
            <a:ext cx="370012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Pulse Sites</a:t>
            </a:r>
            <a:endParaRPr lang="ar-IQ" sz="4800" b="1" dirty="0">
              <a:solidFill>
                <a:srgbClr val="FF0000"/>
              </a:solidFill>
              <a:latin typeface="Baskerville Old Face" pitchFamily="18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243" y="1022519"/>
            <a:ext cx="78261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Temporal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Carotid.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Apical.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Brachial.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Radial.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Ulnar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Femoral.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latin typeface="Baskerville Old Face" pitchFamily="18" charset="0"/>
                <a:cs typeface="+mj-cs"/>
              </a:rPr>
              <a:t>Popliteal.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Baskerville Old Face" pitchFamily="18" charset="0"/>
                <a:cs typeface="+mj-cs"/>
              </a:rPr>
              <a:t>Posterior </a:t>
            </a:r>
            <a:r>
              <a:rPr lang="en-US" sz="3200" b="1" dirty="0" smtClean="0">
                <a:latin typeface="Baskerville Old Face" pitchFamily="18" charset="0"/>
                <a:cs typeface="+mj-cs"/>
              </a:rPr>
              <a:t>tibial.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latin typeface="Baskerville Old Face" pitchFamily="18" charset="0"/>
                <a:cs typeface="+mj-cs"/>
              </a:rPr>
              <a:t>Dorsalis </a:t>
            </a:r>
            <a:r>
              <a:rPr lang="en-US" sz="3200" b="1" dirty="0" smtClean="0">
                <a:latin typeface="Baskerville Old Face" pitchFamily="18" charset="0"/>
                <a:cs typeface="+mj-cs"/>
              </a:rPr>
              <a:t>pedis</a:t>
            </a:r>
            <a:r>
              <a:rPr lang="en-US" sz="3200" dirty="0" smtClean="0">
                <a:latin typeface="Baskerville Old Face" pitchFamily="18" charset="0"/>
                <a:cs typeface="+mj-cs"/>
              </a:rPr>
              <a:t>.</a:t>
            </a:r>
            <a:endParaRPr lang="ar-IQ" sz="3200" dirty="0">
              <a:latin typeface="Baskerville Old Face" pitchFamily="18" charset="0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13" y="0"/>
            <a:ext cx="7019505" cy="616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183653" y="227144"/>
            <a:ext cx="6053855" cy="752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Assessing the Pulse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11341" y="1261505"/>
            <a:ext cx="10515600" cy="181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>
                <a:latin typeface="Times New Roman"/>
                <a:ea typeface="Calibri"/>
                <a:cs typeface="Arial"/>
              </a:rPr>
              <a:t>A pulse is commonly assessed by palpation (feeling) or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auscultation (hearing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). applying moderate pressure with the three middle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fingertips of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hand.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A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stethoscope is used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for assessing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apical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pulse</a:t>
            </a:r>
            <a:endParaRPr lang="en-US" sz="2400" b="1" dirty="0" smtClean="0">
              <a:latin typeface="Times New Roman"/>
              <a:ea typeface="Calibri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12" y="3144289"/>
            <a:ext cx="4960422" cy="3015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300" y="3144289"/>
            <a:ext cx="5177641" cy="28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126" y="11605"/>
            <a:ext cx="3002883" cy="380037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712694" y="77325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85133"/>
            <a:ext cx="86491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Any medication</a:t>
            </a:r>
            <a:r>
              <a:rPr lang="en-US" sz="3200" dirty="0" smtClean="0">
                <a:latin typeface="Baskerville Old Face" pitchFamily="18" charset="0"/>
              </a:rPr>
              <a:t> </a:t>
            </a:r>
            <a:r>
              <a:rPr lang="en-US" sz="3200" dirty="0">
                <a:latin typeface="Baskerville Old Face" pitchFamily="18" charset="0"/>
              </a:rPr>
              <a:t>that could affect the heart rate</a:t>
            </a:r>
            <a:r>
              <a:rPr lang="en-US" sz="3200" dirty="0" smtClean="0">
                <a:latin typeface="Baskerville Old Face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Any physically activity</a:t>
            </a:r>
            <a:r>
              <a:rPr lang="en-US" sz="3200" dirty="0" smtClean="0">
                <a:latin typeface="Baskerville Old Face" pitchFamily="18" charset="0"/>
              </a:rPr>
              <a:t>. </a:t>
            </a:r>
            <a:r>
              <a:rPr lang="en-US" sz="3200" dirty="0">
                <a:latin typeface="Baskerville Old Face" pitchFamily="18" charset="0"/>
              </a:rPr>
              <a:t>If so, wait </a:t>
            </a:r>
            <a:r>
              <a:rPr lang="en-US" sz="3200" dirty="0" smtClean="0">
                <a:latin typeface="Baskerville Old Face" pitchFamily="18" charset="0"/>
              </a:rPr>
              <a:t>(10-15 minutes).  </a:t>
            </a:r>
          </a:p>
          <a:p>
            <a:r>
              <a:rPr lang="en-US" sz="3200" dirty="0" smtClean="0">
                <a:latin typeface="Baskerville Old Face" pitchFamily="18" charset="0"/>
              </a:rPr>
              <a:t>3. 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Any </a:t>
            </a:r>
            <a:r>
              <a:rPr lang="en-US" sz="3200" dirty="0">
                <a:solidFill>
                  <a:srgbClr val="FF0000"/>
                </a:solidFill>
                <a:latin typeface="Baskerville Old Face" pitchFamily="18" charset="0"/>
              </a:rPr>
              <a:t>baseline data </a:t>
            </a:r>
            <a:r>
              <a:rPr lang="en-US" sz="3200" dirty="0">
                <a:latin typeface="Baskerville Old Face" pitchFamily="18" charset="0"/>
              </a:rPr>
              <a:t>about the normal heart rate for the client. </a:t>
            </a:r>
            <a:r>
              <a:rPr lang="en-US" sz="3200" dirty="0" smtClean="0">
                <a:latin typeface="Baskerville Old Face" pitchFamily="18" charset="0"/>
              </a:rPr>
              <a:t> For example</a:t>
            </a:r>
            <a:r>
              <a:rPr lang="en-US" sz="3200" dirty="0">
                <a:latin typeface="Baskerville Old Face" pitchFamily="18" charset="0"/>
              </a:rPr>
              <a:t>, a physically fit athlete may have a resting heart rate </a:t>
            </a:r>
            <a:r>
              <a:rPr lang="en-US" sz="3200" dirty="0" smtClean="0">
                <a:latin typeface="Baskerville Old Face" pitchFamily="18" charset="0"/>
              </a:rPr>
              <a:t>below 60 </a:t>
            </a:r>
            <a:r>
              <a:rPr lang="en-US" sz="3200" dirty="0">
                <a:latin typeface="Baskerville Old Face" pitchFamily="18" charset="0"/>
              </a:rPr>
              <a:t>beats/min.</a:t>
            </a:r>
          </a:p>
          <a:p>
            <a:r>
              <a:rPr lang="en-US" sz="3200" dirty="0" smtClean="0">
                <a:latin typeface="Baskerville Old Face" pitchFamily="18" charset="0"/>
              </a:rPr>
              <a:t>4. </a:t>
            </a:r>
            <a:r>
              <a:rPr lang="en-US" sz="3200" dirty="0" smtClean="0">
                <a:solidFill>
                  <a:srgbClr val="FF0000"/>
                </a:solidFill>
                <a:latin typeface="Baskerville Old Face" pitchFamily="18" charset="0"/>
              </a:rPr>
              <a:t>In </a:t>
            </a:r>
            <a:r>
              <a:rPr lang="en-US" sz="3200" dirty="0">
                <a:solidFill>
                  <a:srgbClr val="FF0000"/>
                </a:solidFill>
                <a:latin typeface="Baskerville Old Face" pitchFamily="18" charset="0"/>
              </a:rPr>
              <a:t>some clients, </a:t>
            </a:r>
            <a:r>
              <a:rPr lang="en-US" sz="3200" dirty="0">
                <a:latin typeface="Baskerville Old Face" pitchFamily="18" charset="0"/>
              </a:rPr>
              <a:t>the rate changes with the position </a:t>
            </a:r>
            <a:r>
              <a:rPr lang="en-US" sz="3200" dirty="0" smtClean="0">
                <a:latin typeface="Baskerville Old Face" pitchFamily="18" charset="0"/>
              </a:rPr>
              <a:t>because of </a:t>
            </a:r>
            <a:r>
              <a:rPr lang="en-US" sz="3200" dirty="0">
                <a:latin typeface="Baskerville Old Face" pitchFamily="18" charset="0"/>
              </a:rPr>
              <a:t>changes in blood flow volume and autonomic nervous </a:t>
            </a:r>
            <a:r>
              <a:rPr lang="en-US" sz="3200" dirty="0" smtClean="0">
                <a:latin typeface="Baskerville Old Face" pitchFamily="18" charset="0"/>
              </a:rPr>
              <a:t>system activity</a:t>
            </a:r>
            <a:r>
              <a:rPr lang="en-US" sz="3200" dirty="0">
                <a:latin typeface="Baskerville Old Face" pitchFamily="18" charset="0"/>
              </a:rPr>
              <a:t>.</a:t>
            </a:r>
          </a:p>
          <a:p>
            <a:endParaRPr lang="en-US" sz="2800" dirty="0" smtClean="0">
              <a:latin typeface="Baskerville Old Face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 smtClean="0">
                <a:latin typeface="Baskerville Old Face" pitchFamily="18" charset="0"/>
              </a:rPr>
              <a:t> </a:t>
            </a:r>
            <a:endParaRPr lang="ar-IQ" sz="2800" dirty="0"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506" y="385767"/>
            <a:ext cx="8989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Nursing Considerations Before Assessing Pulse rate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26" y="3811978"/>
            <a:ext cx="3002883" cy="2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94" y="1588124"/>
            <a:ext cx="6076950" cy="45624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334411" y="327028"/>
            <a:ext cx="7032812" cy="114228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Assessing The Apical Pulse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7275" y="1731560"/>
            <a:ext cx="5507917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The contraction of the heart can be heard in the space between the fifth and the sixth ribs, about 8 cm (3 inches) to the left of the median line and slightly below the nipple.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Apical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pulse measurement is also the preferred method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of pulse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assessment for infants and children less than 2 years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of age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201701"/>
            <a:ext cx="11066431" cy="580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39148" y="183897"/>
            <a:ext cx="7625263" cy="6586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Assessing The Apical-radial Pulse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47" y="1194281"/>
            <a:ext cx="55868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 difference between the apical and radial pulse rates is called the </a:t>
            </a:r>
            <a:r>
              <a:rPr lang="en-US" sz="2400" dirty="0">
                <a:solidFill>
                  <a:srgbClr val="FF0000"/>
                </a:solidFill>
                <a:latin typeface="Baskerville Old Face" pitchFamily="18" charset="0"/>
              </a:rPr>
              <a:t>pulse deficit </a:t>
            </a:r>
            <a:r>
              <a:rPr lang="en-US" sz="2400" dirty="0" smtClean="0">
                <a:latin typeface="Baskerville Old Face" pitchFamily="18" charset="0"/>
              </a:rPr>
              <a:t>and  </a:t>
            </a:r>
            <a:r>
              <a:rPr lang="en-US" sz="2400" dirty="0">
                <a:latin typeface="Baskerville Old Face" pitchFamily="18" charset="0"/>
              </a:rPr>
              <a:t>indicates that all of the </a:t>
            </a:r>
            <a:r>
              <a:rPr lang="en-US" sz="2400" dirty="0" smtClean="0">
                <a:latin typeface="Baskerville Old Face" pitchFamily="18" charset="0"/>
              </a:rPr>
              <a:t>heartbeats are </a:t>
            </a:r>
            <a:r>
              <a:rPr lang="en-US" sz="2400" dirty="0">
                <a:latin typeface="Baskerville Old Face" pitchFamily="18" charset="0"/>
              </a:rPr>
              <a:t>not reaching the peripheral arteries or are too weak to </a:t>
            </a:r>
            <a:r>
              <a:rPr lang="en-US" sz="2400" dirty="0" smtClean="0">
                <a:latin typeface="Baskerville Old Face" pitchFamily="18" charset="0"/>
              </a:rPr>
              <a:t>be palpated.</a:t>
            </a:r>
          </a:p>
          <a:p>
            <a:endParaRPr lang="ar-IQ" sz="2400" dirty="0"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2" y="1031350"/>
            <a:ext cx="6085266" cy="448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3609" y="250146"/>
            <a:ext cx="5957048" cy="6132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Blood Pressure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30" y="929972"/>
            <a:ext cx="76727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Blood pressure refers to the force of the moving </a:t>
            </a:r>
            <a:r>
              <a:rPr lang="en-US" sz="2400" b="1" dirty="0" smtClean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blood against </a:t>
            </a:r>
            <a:r>
              <a:rPr lang="en-US" sz="2400" b="1" dirty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arterial walls</a:t>
            </a:r>
            <a:r>
              <a:rPr lang="en-US" sz="2400" b="1" dirty="0" smtClean="0">
                <a:solidFill>
                  <a:srgbClr val="0070C0"/>
                </a:solidFill>
                <a:latin typeface="Baskerville Old Face" pitchFamily="18" charset="0"/>
                <a:cs typeface="+mj-c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cs typeface="+mj-cs"/>
              </a:rPr>
              <a:t>Maximum blood pressure is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exerted on </a:t>
            </a:r>
            <a:r>
              <a:rPr lang="en-US" sz="2400" dirty="0">
                <a:latin typeface="Baskerville Old Face" pitchFamily="18" charset="0"/>
                <a:cs typeface="+mj-cs"/>
              </a:rPr>
              <a:t>the walls of arteries when the left ventricle of the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heart contracts </a:t>
            </a:r>
            <a:r>
              <a:rPr lang="en-US" sz="2400" dirty="0">
                <a:latin typeface="Baskerville Old Face" pitchFamily="18" charset="0"/>
                <a:cs typeface="+mj-cs"/>
              </a:rPr>
              <a:t>and pushes blood through the aortic valve into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the aorta </a:t>
            </a:r>
            <a:r>
              <a:rPr lang="en-US" sz="2400" dirty="0">
                <a:latin typeface="Baskerville Old Face" pitchFamily="18" charset="0"/>
                <a:cs typeface="+mj-cs"/>
              </a:rPr>
              <a:t>at the beginning of systole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  <a:cs typeface="+mj-cs"/>
              </a:rPr>
              <a:t>Blood pressure is measured in millimeters of </a:t>
            </a:r>
            <a:r>
              <a:rPr lang="en-US" sz="2400" dirty="0" smtClean="0">
                <a:latin typeface="Baskerville Old Face" pitchFamily="18" charset="0"/>
                <a:cs typeface="+mj-cs"/>
              </a:rPr>
              <a:t>mercury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(mm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  <a:cs typeface="+mj-cs"/>
              </a:rPr>
              <a:t>Hg)</a:t>
            </a:r>
            <a:endParaRPr lang="ar-IQ" sz="2400" b="1" dirty="0">
              <a:solidFill>
                <a:srgbClr val="FF0000"/>
              </a:solidFill>
              <a:latin typeface="Baskerville Old Face" pitchFamily="18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1065007"/>
            <a:ext cx="4286250" cy="52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27" y="0"/>
            <a:ext cx="5468473" cy="616020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45951" y="350876"/>
            <a:ext cx="6177577" cy="577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highest pressure</a:t>
            </a:r>
            <a:r>
              <a:rPr lang="en-US" sz="2800" dirty="0">
                <a:latin typeface="Times New Roman"/>
                <a:ea typeface="Calibri"/>
                <a:cs typeface="Arial"/>
              </a:rPr>
              <a:t>, created during ventricular contraction, is the 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systolic pressure</a:t>
            </a:r>
            <a:r>
              <a:rPr lang="en-US" sz="2800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dirty="0" smtClean="0">
                <a:latin typeface="Times New Roman"/>
                <a:ea typeface="Calibri"/>
                <a:cs typeface="Arial"/>
              </a:rPr>
              <a:t>When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the heart rests between beats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during ventricular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diastole, the pressure drops. The lowest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pressure present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on arterial walls at this time is the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diastolic pressure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dirty="0">
                <a:latin typeface="Baskerville Old Face" pitchFamily="18" charset="0"/>
                <a:ea typeface="Calibri"/>
                <a:cs typeface="Arial"/>
              </a:rPr>
              <a:t>The difference between the systolic and diastolic pressures </a:t>
            </a:r>
            <a:r>
              <a:rPr lang="en-US" sz="2800" dirty="0" smtClean="0">
                <a:latin typeface="Baskerville Old Face" pitchFamily="18" charset="0"/>
                <a:ea typeface="Calibri"/>
                <a:cs typeface="Arial"/>
              </a:rPr>
              <a:t>is called </a:t>
            </a:r>
            <a:r>
              <a:rPr lang="en-US" sz="2800" dirty="0">
                <a:latin typeface="Baskerville Old Face" pitchFamily="18" charset="0"/>
                <a:ea typeface="Calibri"/>
                <a:cs typeface="Arial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  <a:ea typeface="Calibri"/>
                <a:cs typeface="Arial"/>
              </a:rPr>
              <a:t>pulse pressure.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US" dirty="0" smtClean="0"/>
              <a:t>College of Nursing</a:t>
            </a:r>
            <a:r>
              <a:rPr lang="en-GB" dirty="0" smtClean="0"/>
              <a:t>– </a:t>
            </a:r>
            <a:r>
              <a:rPr lang="en-US" dirty="0" smtClean="0"/>
              <a:t>Fundamentals of Nursing Department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04799" y="1265766"/>
            <a:ext cx="10877551" cy="4616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Vital signs are a person’s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temperature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pulse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respiration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and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blood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pressure.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Pain, often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included as the fifth vital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sign.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health status of a person is reflected in these indicators of body functions, regulated through homeostatic mechanisms, and falling within certain normal ranges. A change in vital signs might indicate a change in health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4494" y="326322"/>
            <a:ext cx="35365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askerville Old Face" pitchFamily="18" charset="0"/>
              </a:rPr>
              <a:t>Vital Signs </a:t>
            </a:r>
            <a:endParaRPr lang="ar-IQ" sz="48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7193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351206" y="358098"/>
            <a:ext cx="9421853" cy="6586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Factors Affecting Blood Pressure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1424" y="-2434143"/>
            <a:ext cx="5822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LTStd-Bold"/>
              </a:rPr>
              <a:t>Age:</a:t>
            </a:r>
          </a:p>
          <a:p>
            <a:r>
              <a:rPr lang="en-US" b="1" dirty="0" smtClean="0">
                <a:latin typeface="HelveticaLTStd-Bold"/>
              </a:rPr>
              <a:t>Circadian rhythm</a:t>
            </a:r>
            <a:endParaRPr lang="ar-IQ" dirty="0">
              <a:latin typeface="HelveticaLTStd-Light-Identity-H"/>
            </a:endParaRPr>
          </a:p>
          <a:p>
            <a:r>
              <a:rPr lang="en-US" b="1" dirty="0" err="1" smtClean="0">
                <a:latin typeface="HelveticaLTStd-Bold"/>
              </a:rPr>
              <a:t>GenderFood</a:t>
            </a:r>
            <a:r>
              <a:rPr lang="en-US" b="1" dirty="0" smtClean="0">
                <a:latin typeface="HelveticaLTStd-Bold"/>
              </a:rPr>
              <a:t> intake:</a:t>
            </a:r>
          </a:p>
          <a:p>
            <a:r>
              <a:rPr lang="en-US" b="1" dirty="0" smtClean="0">
                <a:latin typeface="HelveticaLTStd-Bold"/>
              </a:rPr>
              <a:t>Exercise: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304799" y="1016740"/>
            <a:ext cx="78542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Baskerville Old Face" pitchFamily="18" charset="0"/>
              </a:rPr>
              <a:t>Age:</a:t>
            </a:r>
            <a:r>
              <a:rPr lang="en-US" sz="2400" dirty="0" smtClean="0">
                <a:latin typeface="Baskerville Old Face" pitchFamily="18" charset="0"/>
              </a:rPr>
              <a:t> The older adult has decrease the elasticity of the arteries, which increase peripheral resistance and therefore increase blood pressure.  </a:t>
            </a:r>
          </a:p>
          <a:p>
            <a:r>
              <a:rPr lang="en-US" sz="2400" dirty="0" smtClean="0">
                <a:latin typeface="Baskerville Old Face" pitchFamily="18" charset="0"/>
              </a:rPr>
              <a:t> 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2. Gender: </a:t>
            </a:r>
            <a:r>
              <a:rPr lang="en-US" sz="2400" dirty="0" smtClean="0">
                <a:latin typeface="Baskerville Old Face" pitchFamily="18" charset="0"/>
              </a:rPr>
              <a:t>Women usually have lower blood pressure than men of the same age until menopause.</a:t>
            </a:r>
          </a:p>
          <a:p>
            <a:endParaRPr lang="en-US" sz="2400" dirty="0" smtClean="0">
              <a:latin typeface="Baskerville Old Face" pitchFamily="18" charset="0"/>
            </a:endParaRPr>
          </a:p>
          <a:p>
            <a:r>
              <a:rPr lang="en-US" sz="2400" b="1" dirty="0" smtClean="0">
                <a:latin typeface="Baskerville Old Face" pitchFamily="18" charset="0"/>
              </a:rPr>
              <a:t>3. Circadian rhythm: </a:t>
            </a:r>
            <a:r>
              <a:rPr lang="en-US" sz="2400" dirty="0" smtClean="0">
                <a:latin typeface="Baskerville Old Face" pitchFamily="18" charset="0"/>
              </a:rPr>
              <a:t>Normal fluctuations occur during the day. The blood pressure is usually  lowest on arising in the morning. Blood pressure has been noted to rise as much as (5- 10 mmHg) by late afternoon , and gradually falls again during sleep.</a:t>
            </a:r>
          </a:p>
          <a:p>
            <a:endParaRPr lang="ar-IQ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39" y="1039290"/>
            <a:ext cx="3380928" cy="203052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70" y="3136394"/>
            <a:ext cx="3853247" cy="30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719307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518675" y="472541"/>
            <a:ext cx="8346088" cy="6586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Factors Affecting Blood Pressure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1424" y="-2434143"/>
            <a:ext cx="5822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LTStd-Bold"/>
              </a:rPr>
              <a:t>Age:</a:t>
            </a:r>
          </a:p>
          <a:p>
            <a:r>
              <a:rPr lang="en-US" b="1" dirty="0" smtClean="0">
                <a:latin typeface="HelveticaLTStd-Bold"/>
              </a:rPr>
              <a:t>Circadian rhythm</a:t>
            </a:r>
            <a:endParaRPr lang="ar-IQ" dirty="0">
              <a:latin typeface="HelveticaLTStd-Light-Identity-H"/>
            </a:endParaRPr>
          </a:p>
          <a:p>
            <a:r>
              <a:rPr lang="en-US" b="1" dirty="0" err="1" smtClean="0">
                <a:latin typeface="HelveticaLTStd-Bold"/>
              </a:rPr>
              <a:t>GenderFood</a:t>
            </a:r>
            <a:r>
              <a:rPr lang="en-US" b="1" dirty="0" smtClean="0">
                <a:latin typeface="HelveticaLTStd-Bold"/>
              </a:rPr>
              <a:t> intake:</a:t>
            </a:r>
          </a:p>
          <a:p>
            <a:r>
              <a:rPr lang="en-US" b="1" dirty="0" smtClean="0">
                <a:latin typeface="HelveticaLTStd-Bold"/>
              </a:rPr>
              <a:t>Exercise:</a:t>
            </a: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672353" y="1560960"/>
            <a:ext cx="102466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4. </a:t>
            </a:r>
            <a:r>
              <a:rPr lang="en-US" sz="2400" b="1" dirty="0" smtClean="0">
                <a:latin typeface="Baskerville Old Face" pitchFamily="18" charset="0"/>
              </a:rPr>
              <a:t>Exercise : </a:t>
            </a:r>
            <a:r>
              <a:rPr lang="en-US" sz="2400" dirty="0" smtClean="0">
                <a:latin typeface="Baskerville Old Face" pitchFamily="18" charset="0"/>
              </a:rPr>
              <a:t>Systolic blood pressure rises during period of exercise and strenuous activity. </a:t>
            </a:r>
          </a:p>
          <a:p>
            <a:r>
              <a:rPr lang="en-US" sz="2400" b="1" dirty="0" smtClean="0">
                <a:latin typeface="Baskerville Old Face" pitchFamily="18" charset="0"/>
              </a:rPr>
              <a:t>5. Weight: </a:t>
            </a:r>
            <a:r>
              <a:rPr lang="en-US" sz="2400" dirty="0" smtClean="0">
                <a:latin typeface="Baskerville Old Face" pitchFamily="18" charset="0"/>
              </a:rPr>
              <a:t>Blood pressure is usually higher in people  who are obese than in those who are thin.</a:t>
            </a:r>
            <a:endParaRPr lang="en-US" sz="2400" dirty="0">
              <a:latin typeface="Baskerville Old Face" pitchFamily="18" charset="0"/>
            </a:endParaRPr>
          </a:p>
          <a:p>
            <a:r>
              <a:rPr lang="en-US" sz="2400" b="1" dirty="0" smtClean="0">
                <a:latin typeface="Baskerville Old Face" pitchFamily="18" charset="0"/>
              </a:rPr>
              <a:t> </a:t>
            </a:r>
          </a:p>
          <a:p>
            <a:endParaRPr lang="ar-IQ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195" y="2743201"/>
            <a:ext cx="3571875" cy="34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082" y="-1"/>
            <a:ext cx="3725917" cy="54152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1" y="1115606"/>
            <a:ext cx="8934875" cy="5029200"/>
          </a:xfrm>
        </p:spPr>
        <p:txBody>
          <a:bodyPr>
            <a:normAutofit fontScale="925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6. Food intake: 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Blood pressure increases after eating food.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7</a:t>
            </a: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. Emotional status: 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Such as anger , fear and pain, generally causes blood pressure to rise , but the pressure falls to normal when the situation passes.</a:t>
            </a:r>
            <a:endParaRPr lang="en-US" sz="2400" dirty="0">
              <a:solidFill>
                <a:srgbClr val="2F2B20"/>
              </a:solidFill>
              <a:latin typeface="Baskerville Old Face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8.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Body  position: 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Blood pressure tends to be lower in a prone or supine position than when sitting or standing.</a:t>
            </a:r>
            <a:endParaRPr lang="en-US" sz="2400" dirty="0">
              <a:solidFill>
                <a:srgbClr val="2F2B20"/>
              </a:solidFill>
              <a:latin typeface="Baskerville Old Face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9.Race: 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Is a factor increase blood pressure , which is more prevalent and more sever in African American men and women.    </a:t>
            </a: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 </a:t>
            </a:r>
            <a:endParaRPr lang="en-US" sz="2400" b="1" dirty="0">
              <a:solidFill>
                <a:srgbClr val="2F2B20"/>
              </a:solidFill>
              <a:latin typeface="Baskerville Old Face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sz="2400" b="1" dirty="0" smtClean="0">
                <a:solidFill>
                  <a:srgbClr val="2F2B20"/>
                </a:solidFill>
                <a:latin typeface="Baskerville Old Face" pitchFamily="18" charset="0"/>
              </a:rPr>
              <a:t>10. Medications : </a:t>
            </a:r>
            <a:r>
              <a:rPr lang="en-US" sz="2400" dirty="0" smtClean="0">
                <a:solidFill>
                  <a:srgbClr val="2F2B20"/>
                </a:solidFill>
                <a:latin typeface="Baskerville Old Face" pitchFamily="18" charset="0"/>
              </a:rPr>
              <a:t>Oral contraceptive cause a mild increase in blood pressure in many women.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35" y="255995"/>
            <a:ext cx="83705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45931" y="349710"/>
            <a:ext cx="9916510" cy="678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Categories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For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Blood Pressure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Levels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93726"/>
              </p:ext>
            </p:extLst>
          </p:nvPr>
        </p:nvGraphicFramePr>
        <p:xfrm>
          <a:off x="281442" y="1426609"/>
          <a:ext cx="11044120" cy="484311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832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Blood Pressure Classifications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Systolic BP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Diastolic BP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Normal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&lt;120 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&lt;80 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Prehypertension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120–139 </a:t>
                      </a:r>
                      <a:r>
                        <a:rPr lang="en-US" sz="2800" dirty="0">
                          <a:effectLst/>
                        </a:rPr>
                        <a:t>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80-89 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High blood pressure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Stage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140-159 </a:t>
                      </a:r>
                      <a:r>
                        <a:rPr lang="en-US" sz="2800" dirty="0">
                          <a:effectLst/>
                        </a:rPr>
                        <a:t>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90-99 </a:t>
                      </a:r>
                      <a:r>
                        <a:rPr lang="en-US" sz="2800" dirty="0">
                          <a:effectLst/>
                        </a:rPr>
                        <a:t>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Stage 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≥ </a:t>
                      </a:r>
                      <a:r>
                        <a:rPr lang="en-US" sz="2800" dirty="0" smtClean="0">
                          <a:effectLst/>
                        </a:rPr>
                        <a:t>160 </a:t>
                      </a:r>
                      <a:r>
                        <a:rPr lang="en-US" sz="2800" dirty="0">
                          <a:effectLst/>
                        </a:rPr>
                        <a:t>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≥ </a:t>
                      </a:r>
                      <a:r>
                        <a:rPr lang="en-US" sz="2800" dirty="0" smtClean="0">
                          <a:effectLst/>
                        </a:rPr>
                        <a:t>100 </a:t>
                      </a:r>
                      <a:r>
                        <a:rPr lang="en-US" sz="2800" dirty="0">
                          <a:effectLst/>
                        </a:rPr>
                        <a:t>mmHg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551419" y="657243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204223" y="102686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437" y="1026868"/>
            <a:ext cx="10435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6EB8"/>
                </a:solidFill>
                <a:latin typeface="Baskerville Old Face" pitchFamily="18" charset="0"/>
              </a:rPr>
              <a:t>Hypertension</a:t>
            </a:r>
            <a:r>
              <a:rPr lang="en-US" sz="2800" dirty="0" smtClean="0">
                <a:solidFill>
                  <a:srgbClr val="000000"/>
                </a:solidFill>
                <a:latin typeface="Baskerville Old Face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</a:rPr>
              <a:t>is made when the systolic </a:t>
            </a:r>
            <a:r>
              <a:rPr lang="en-US" sz="2800" dirty="0" smtClean="0">
                <a:solidFill>
                  <a:srgbClr val="000000"/>
                </a:solidFill>
                <a:latin typeface="Baskerville Old Face" pitchFamily="18" charset="0"/>
              </a:rPr>
              <a:t>pressure is 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</a:rPr>
              <a:t>140 mm Hg or higher or the diastolic pressure </a:t>
            </a:r>
            <a:r>
              <a:rPr lang="en-US" sz="2800" dirty="0" smtClean="0">
                <a:solidFill>
                  <a:srgbClr val="000000"/>
                </a:solidFill>
                <a:latin typeface="Baskerville Old Face" pitchFamily="18" charset="0"/>
              </a:rPr>
              <a:t>is 90 </a:t>
            </a:r>
            <a:r>
              <a:rPr lang="en-US" sz="2800" dirty="0">
                <a:solidFill>
                  <a:srgbClr val="000000"/>
                </a:solidFill>
                <a:latin typeface="Baskerville Old Face" pitchFamily="18" charset="0"/>
              </a:rPr>
              <a:t>mm Hg or higher</a:t>
            </a:r>
            <a:r>
              <a:rPr lang="en-US" sz="2800" dirty="0" smtClean="0">
                <a:solidFill>
                  <a:srgbClr val="000000"/>
                </a:solidFill>
                <a:latin typeface="Baskerville Old Face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endParaRPr lang="ar-IQ" sz="2800" dirty="0"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23" y="2612844"/>
            <a:ext cx="4562517" cy="2922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823" y="2585656"/>
            <a:ext cx="3760896" cy="314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364" y="2119768"/>
            <a:ext cx="4979964" cy="41070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551419" y="657243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204223" y="102686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40" y="657244"/>
            <a:ext cx="10435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00"/>
              </a:solidFill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Hypotension</a:t>
            </a:r>
            <a:r>
              <a:rPr lang="en-US" sz="2800" dirty="0">
                <a:solidFill>
                  <a:srgbClr val="0070C0"/>
                </a:solidFill>
                <a:latin typeface="Baskerville Old Face" pitchFamily="18" charset="0"/>
              </a:rPr>
              <a:t> </a:t>
            </a:r>
            <a:r>
              <a:rPr lang="en-US" sz="2800" dirty="0">
                <a:latin typeface="Baskerville Old Face" pitchFamily="18" charset="0"/>
              </a:rPr>
              <a:t>is below-normal blood pressure. A </a:t>
            </a:r>
            <a:r>
              <a:rPr lang="en-US" sz="2800" dirty="0" smtClean="0">
                <a:latin typeface="Baskerville Old Face" pitchFamily="18" charset="0"/>
              </a:rPr>
              <a:t>consistently low </a:t>
            </a:r>
            <a:r>
              <a:rPr lang="en-US" sz="2800" dirty="0">
                <a:latin typeface="Baskerville Old Face" pitchFamily="18" charset="0"/>
              </a:rPr>
              <a:t>blood pressure (e.g., a systolic reading of 90–115 mm Hg</a:t>
            </a:r>
            <a:r>
              <a:rPr lang="en-US" sz="2800" dirty="0" smtClean="0">
                <a:latin typeface="Baskerville Old Face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ar-IQ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551419" y="657243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204223" y="1026868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40" y="657244"/>
            <a:ext cx="10435845" cy="325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00"/>
              </a:solidFill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Baskerville Old Face" pitchFamily="18" charset="0"/>
              </a:rPr>
              <a:t>Orthostatic 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hypotension (postural hypotension)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2800" dirty="0">
                <a:latin typeface="Baskerville Old Face" pitchFamily="18" charset="0"/>
              </a:rPr>
              <a:t>is </a:t>
            </a:r>
            <a:r>
              <a:rPr lang="en-US" sz="2800" dirty="0" smtClean="0">
                <a:latin typeface="Baskerville Old Face" pitchFamily="18" charset="0"/>
              </a:rPr>
              <a:t>a decrease </a:t>
            </a:r>
            <a:r>
              <a:rPr lang="en-US" sz="2800" dirty="0">
                <a:latin typeface="Baskerville Old Face" pitchFamily="18" charset="0"/>
              </a:rPr>
              <a:t>in systolic blood pressure of 20 mm Hg or a </a:t>
            </a:r>
            <a:r>
              <a:rPr lang="en-US" sz="2800" dirty="0" smtClean="0">
                <a:latin typeface="Baskerville Old Face" pitchFamily="18" charset="0"/>
              </a:rPr>
              <a:t>decrease in </a:t>
            </a:r>
            <a:r>
              <a:rPr lang="en-US" sz="2800" dirty="0">
                <a:latin typeface="Baskerville Old Face" pitchFamily="18" charset="0"/>
              </a:rPr>
              <a:t>diastolic blood pressure of 10 mm Hg within 3 </a:t>
            </a:r>
            <a:r>
              <a:rPr lang="en-US" sz="2800" dirty="0" smtClean="0">
                <a:latin typeface="Baskerville Old Face" pitchFamily="18" charset="0"/>
              </a:rPr>
              <a:t>minutes of </a:t>
            </a:r>
            <a:r>
              <a:rPr lang="en-US" sz="2800" dirty="0">
                <a:latin typeface="Baskerville Old Face" pitchFamily="18" charset="0"/>
              </a:rPr>
              <a:t>standing when compared with blood pressure from </a:t>
            </a:r>
            <a:r>
              <a:rPr lang="en-US" sz="2800" dirty="0" smtClean="0">
                <a:latin typeface="Baskerville Old Face" pitchFamily="18" charset="0"/>
              </a:rPr>
              <a:t>the sitting </a:t>
            </a:r>
            <a:r>
              <a:rPr lang="en-US" sz="2800" dirty="0">
                <a:latin typeface="Baskerville Old Face" pitchFamily="18" charset="0"/>
              </a:rPr>
              <a:t>or supine </a:t>
            </a:r>
            <a:r>
              <a:rPr lang="en-US" sz="2800" dirty="0" smtClean="0">
                <a:latin typeface="Baskerville Old Face" pitchFamily="18" charset="0"/>
              </a:rPr>
              <a:t>position.</a:t>
            </a:r>
            <a:endParaRPr lang="ar-IQ" sz="2800" dirty="0"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90" y="3948016"/>
            <a:ext cx="3950343" cy="22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166577" y="6176940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484" y="400080"/>
            <a:ext cx="1042147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Symptoms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of Orthostatic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hypotension (postural hypotension) </a:t>
            </a:r>
            <a:endParaRPr lang="en-US" sz="28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askerville Old Face" pitchFamily="18" charset="0"/>
              </a:rPr>
              <a:t> **** Orthostatic hypotension may </a:t>
            </a:r>
            <a:r>
              <a:rPr lang="en-US" sz="2000" dirty="0">
                <a:latin typeface="Baskerville Old Face" pitchFamily="18" charset="0"/>
              </a:rPr>
              <a:t>be acute or chronic, as well as symptomatic </a:t>
            </a:r>
            <a:r>
              <a:rPr lang="en-US" sz="2000" dirty="0" smtClean="0">
                <a:latin typeface="Baskerville Old Face" pitchFamily="18" charset="0"/>
              </a:rPr>
              <a:t>or asymptomatic 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Baskerville Old Face" pitchFamily="18" charset="0"/>
              </a:rPr>
              <a:t>It </a:t>
            </a:r>
            <a:r>
              <a:rPr lang="en-US" sz="2000" b="1" dirty="0">
                <a:latin typeface="Baskerville Old Face" pitchFamily="18" charset="0"/>
              </a:rPr>
              <a:t>is </a:t>
            </a:r>
            <a:r>
              <a:rPr lang="en-US" sz="2000" b="1" dirty="0" smtClean="0">
                <a:latin typeface="Baskerville Old Face" pitchFamily="18" charset="0"/>
              </a:rPr>
              <a:t>associated with: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Dizziness  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Lightheadedness.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Blurred vision.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Weakness .</a:t>
            </a:r>
            <a:endParaRPr lang="en-US" sz="20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Fatigue.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Nausea.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Palpitations.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Headache</a:t>
            </a:r>
            <a:r>
              <a:rPr lang="en-US" sz="2000" dirty="0">
                <a:latin typeface="Baskerville Old Face" pitchFamily="18" charset="0"/>
              </a:rPr>
              <a:t>.</a:t>
            </a:r>
            <a:endParaRPr lang="ar-IQ" sz="2000" dirty="0">
              <a:latin typeface="Baskerville Old Face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2" y="1945759"/>
            <a:ext cx="6007550" cy="39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US" dirty="0" smtClean="0"/>
              <a:t>College of Nursing</a:t>
            </a:r>
            <a:r>
              <a:rPr lang="en-GB" dirty="0" smtClean="0"/>
              <a:t>– </a:t>
            </a:r>
            <a:r>
              <a:rPr lang="en-US" dirty="0" smtClean="0"/>
              <a:t>Fundamentals of Nursing Department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04799" y="1265766"/>
            <a:ext cx="5762227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Pulse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oximetry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noninvasive measurement of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arterial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oxyhemoglobin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saturation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is also often included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with the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measurement of vital signs in hospitalized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patients.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78087" y="175824"/>
            <a:ext cx="353657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askerville Old Face" pitchFamily="18" charset="0"/>
              </a:rPr>
              <a:t>Vital Signs </a:t>
            </a:r>
            <a:endParaRPr lang="ar-IQ" sz="48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1265766"/>
            <a:ext cx="5281893" cy="4595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43879" y="5340377"/>
            <a:ext cx="202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Pulse </a:t>
            </a:r>
            <a:r>
              <a:rPr lang="en-US" sz="2400" dirty="0" err="1">
                <a:solidFill>
                  <a:srgbClr val="FF0000"/>
                </a:solidFill>
              </a:rPr>
              <a:t>oximetry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625753" y="1116096"/>
            <a:ext cx="10501224" cy="140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ulse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is a throbbing sensation that can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be palpated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over a peripheral artery, such as the radial </a:t>
            </a:r>
            <a:r>
              <a:rPr lang="en-US" sz="2800" dirty="0" smtClean="0">
                <a:latin typeface="Times New Roman"/>
                <a:ea typeface="Calibri"/>
                <a:cs typeface="Arial"/>
              </a:rPr>
              <a:t>artery or </a:t>
            </a:r>
            <a:r>
              <a:rPr lang="en-US" sz="2800" dirty="0">
                <a:latin typeface="Times New Roman"/>
                <a:ea typeface="Calibri"/>
                <a:cs typeface="Arial"/>
              </a:rPr>
              <a:t>the carotid artery.</a:t>
            </a:r>
            <a:r>
              <a:rPr lang="en-US" sz="2800" dirty="0" smtClean="0">
                <a:ea typeface="Calibri"/>
                <a:cs typeface="+mj-cs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72921" y="157042"/>
            <a:ext cx="5540188" cy="7520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Pulse</a:t>
            </a:r>
            <a:endParaRPr lang="en-US" sz="32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65" y="2610575"/>
            <a:ext cx="9067800" cy="340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3" y="797251"/>
            <a:ext cx="7170145" cy="52479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78" y="797251"/>
            <a:ext cx="3581313" cy="44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42" y="-19694"/>
            <a:ext cx="5185558" cy="617990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5084" y="947173"/>
            <a:ext cx="6571014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32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Tachycardia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,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a rapid heart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rate 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(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100- 180 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beats/min).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3200" dirty="0" smtClean="0">
                <a:latin typeface="Times New Roman"/>
                <a:ea typeface="Calibri"/>
                <a:cs typeface="Arial"/>
              </a:rPr>
              <a:t>decreases cardiac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filling time, which, in turn, decreases stroke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volume and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cardiac output.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 </a:t>
            </a:r>
            <a:endParaRPr lang="en-US" sz="20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447" y="0"/>
            <a:ext cx="4958566" cy="50768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232107" y="1304375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18677" y="984328"/>
            <a:ext cx="6967285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Bradycardia: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is a pulse rate below </a:t>
            </a:r>
            <a:r>
              <a:rPr lang="en-US" sz="3200" b="1" dirty="0" smtClean="0">
                <a:latin typeface="Times New Roman"/>
                <a:ea typeface="Calibri"/>
                <a:cs typeface="Arial"/>
              </a:rPr>
              <a:t>(60 beats/min) </a:t>
            </a: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034155" algn="l"/>
              </a:tabLst>
            </a:pPr>
            <a:r>
              <a:rPr lang="en-US" sz="32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pulse rate is normally slower during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sleep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in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men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and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in people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who are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thin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hypothermia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as </a:t>
            </a:r>
            <a:r>
              <a:rPr lang="en-US" sz="3200" dirty="0" smtClean="0">
                <a:latin typeface="Times New Roman"/>
                <a:ea typeface="Calibri"/>
                <a:cs typeface="Arial"/>
              </a:rPr>
              <a:t>metabolic processes decrease, and with </a:t>
            </a:r>
            <a:r>
              <a:rPr lang="en-US" sz="3200" dirty="0">
                <a:latin typeface="Times New Roman"/>
                <a:ea typeface="Calibri"/>
                <a:cs typeface="Arial"/>
              </a:rPr>
              <a:t>aging.</a:t>
            </a:r>
            <a:endParaRPr lang="en-US" sz="3200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4034155" algn="l"/>
              </a:tabLst>
            </a:pPr>
            <a:endParaRPr lang="en-US" sz="20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2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89186" y="173474"/>
            <a:ext cx="8516206" cy="7520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Cardiac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output, Stroke Volume, and heart rate 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4951" y="1145245"/>
            <a:ext cx="109846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Cardiac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output (Co.):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I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s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the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amount of blood your heart pumps each minute. ** Normally (5-6 liters) each minute at rest.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Stroke volume (SV.):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The amount of blood your heart pumps each time it beats.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Heart rate (HR.): The number of times your heart beats per minute.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( cardiac output= stroke volume* heart rate)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For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example:  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65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mL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*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70 </a:t>
            </a:r>
            <a:r>
              <a:rPr lang="en-US" sz="2800" b="1" dirty="0" smtClean="0">
                <a:latin typeface="Times New Roman"/>
                <a:ea typeface="Calibri"/>
                <a:cs typeface="Arial"/>
              </a:rPr>
              <a:t>beats per minute = 4.55 </a:t>
            </a:r>
            <a:r>
              <a:rPr lang="en-US" sz="2800" b="1" dirty="0">
                <a:latin typeface="Times New Roman"/>
                <a:ea typeface="Calibri"/>
                <a:cs typeface="Arial"/>
              </a:rPr>
              <a:t>L per minute. </a:t>
            </a:r>
            <a:endParaRPr lang="en-US" sz="28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714520" y="202737"/>
            <a:ext cx="6301275" cy="7425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peripheral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pulse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32386" y="913416"/>
            <a:ext cx="11120718" cy="52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/>
                <a:ea typeface="Calibri"/>
                <a:cs typeface="+mj-cs"/>
              </a:rPr>
              <a:t>Peripheral </a:t>
            </a:r>
            <a:r>
              <a:rPr lang="en-US" sz="2800" b="1" dirty="0" smtClean="0">
                <a:latin typeface="Times New Roman"/>
                <a:ea typeface="Calibri"/>
                <a:cs typeface="+mj-cs"/>
              </a:rPr>
              <a:t>pulses: </a:t>
            </a:r>
            <a:r>
              <a:rPr lang="en-US" sz="2800" dirty="0" smtClean="0">
                <a:latin typeface="Times New Roman"/>
                <a:ea typeface="Calibri"/>
                <a:cs typeface="+mj-cs"/>
              </a:rPr>
              <a:t>are </a:t>
            </a:r>
            <a:r>
              <a:rPr lang="en-US" sz="2800" dirty="0">
                <a:latin typeface="Times New Roman"/>
                <a:ea typeface="Calibri"/>
                <a:cs typeface="+mj-cs"/>
              </a:rPr>
              <a:t>palpable </a:t>
            </a:r>
            <a:r>
              <a:rPr lang="en-US" sz="2800" dirty="0" smtClean="0">
                <a:latin typeface="Times New Roman"/>
                <a:ea typeface="Calibri"/>
                <a:cs typeface="+mj-cs"/>
              </a:rPr>
              <a:t>when </a:t>
            </a:r>
            <a:r>
              <a:rPr lang="en-US" sz="2800" dirty="0">
                <a:latin typeface="Times New Roman"/>
                <a:ea typeface="Calibri"/>
                <a:cs typeface="+mj-cs"/>
              </a:rPr>
              <a:t>left ventricle contracts and ejected </a:t>
            </a:r>
            <a:r>
              <a:rPr lang="en-US" sz="2800" dirty="0" smtClean="0">
                <a:latin typeface="Times New Roman"/>
                <a:ea typeface="Calibri"/>
                <a:cs typeface="+mj-cs"/>
              </a:rPr>
              <a:t>blood into the </a:t>
            </a:r>
            <a:r>
              <a:rPr lang="en-US" sz="2800" dirty="0">
                <a:latin typeface="Times New Roman"/>
                <a:ea typeface="Calibri"/>
                <a:cs typeface="+mj-cs"/>
              </a:rPr>
              <a:t>vascular system</a:t>
            </a:r>
            <a:r>
              <a:rPr lang="en-US" sz="2800" dirty="0" smtClean="0">
                <a:latin typeface="Times New Roman"/>
                <a:ea typeface="Calibri"/>
                <a:cs typeface="+mj-cs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+mj-cs"/>
              </a:rPr>
              <a:t>Characteristics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  <a:ea typeface="Calibri"/>
                <a:cs typeface="+mj-cs"/>
              </a:rPr>
              <a:t>of the peripheral pulse, including :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Rate.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800" dirty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Quality </a:t>
            </a:r>
            <a:r>
              <a:rPr lang="en-US" sz="2800" dirty="0" smtClean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strong or weak).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Rhythm (regular or irregular).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en-US" sz="2800" dirty="0" smtClean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volume </a:t>
            </a:r>
            <a:r>
              <a:rPr lang="en-US" sz="2800" dirty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of blood ejected with each </a:t>
            </a:r>
            <a:r>
              <a:rPr lang="en-US" sz="2800" dirty="0" smtClean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heartbeat (stroke </a:t>
            </a:r>
            <a:r>
              <a:rPr lang="en-US" sz="2800" dirty="0">
                <a:solidFill>
                  <a:prstClr val="black"/>
                </a:solidFill>
                <a:latin typeface="Baskerville Old Face" pitchFamily="18" charset="0"/>
                <a:ea typeface="Calibri"/>
                <a:cs typeface="+mj-cs"/>
              </a:rPr>
              <a:t>volume).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3626</TotalTime>
  <Words>1599</Words>
  <Application>Microsoft Office PowerPoint</Application>
  <PresentationFormat>Widescreen</PresentationFormat>
  <Paragraphs>216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Baskerville Old Face</vt:lpstr>
      <vt:lpstr>Calibri</vt:lpstr>
      <vt:lpstr>Cambria</vt:lpstr>
      <vt:lpstr>HelveticaLTStd-Bold</vt:lpstr>
      <vt:lpstr>HelveticaLTStd-Light-Identity-H</vt:lpstr>
      <vt:lpstr>Times New Roman</vt:lpstr>
      <vt:lpstr>Wingdings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DR.Ahmed Saker 2o1O</cp:lastModifiedBy>
  <cp:revision>295</cp:revision>
  <cp:lastPrinted>2020-10-04T08:00:53Z</cp:lastPrinted>
  <dcterms:created xsi:type="dcterms:W3CDTF">2019-08-09T19:43:06Z</dcterms:created>
  <dcterms:modified xsi:type="dcterms:W3CDTF">2022-12-13T14:25:13Z</dcterms:modified>
</cp:coreProperties>
</file>